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24B1B9A-9407-4B75-B2E3-753F653E4F2B}" type="datetimeFigureOut">
              <a:rPr lang="ru-RU" smtClean="0"/>
              <a:t>15.04.2022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5A68616-0C4E-421B-92B6-860DCA82961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212976"/>
            <a:ext cx="8229600" cy="1913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</a:rPr>
            </a:br>
            <a:r>
              <a:rPr lang="ru-RU" dirty="0">
                <a:solidFill>
                  <a:schemeClr val="tx1"/>
                </a:solidFill>
                <a:effectLst/>
              </a:rPr>
              <a:t/>
            </a:r>
            <a:br>
              <a:rPr lang="ru-RU" dirty="0">
                <a:solidFill>
                  <a:schemeClr val="tx1"/>
                </a:solidFill>
                <a:effectLst/>
              </a:rPr>
            </a:br>
            <a:r>
              <a:rPr lang="ru-RU" dirty="0" smtClean="0">
                <a:solidFill>
                  <a:schemeClr val="tx1"/>
                </a:solidFill>
                <a:effectLst/>
              </a:rPr>
              <a:t>Д</a:t>
            </a:r>
            <a:r>
              <a:rPr lang="kk-KZ" dirty="0" smtClean="0">
                <a:solidFill>
                  <a:schemeClr val="tx1"/>
                </a:solidFill>
                <a:effectLst/>
              </a:rPr>
              <a:t>ӘРІС 11</a:t>
            </a:r>
            <a:br>
              <a:rPr lang="kk-KZ" dirty="0" smtClean="0">
                <a:solidFill>
                  <a:schemeClr val="tx1"/>
                </a:solidFill>
                <a:effectLst/>
              </a:rPr>
            </a:br>
            <a:r>
              <a:rPr lang="kk-KZ" dirty="0" smtClean="0">
                <a:solidFill>
                  <a:schemeClr val="tx1"/>
                </a:solidFill>
                <a:effectLst/>
              </a:rPr>
              <a:t/>
            </a:r>
            <a:br>
              <a:rPr lang="kk-KZ" dirty="0" smtClean="0">
                <a:solidFill>
                  <a:schemeClr val="tx1"/>
                </a:solidFill>
                <a:effectLst/>
              </a:rPr>
            </a:br>
            <a:r>
              <a:rPr lang="ru-RU" dirty="0" smtClean="0">
                <a:solidFill>
                  <a:schemeClr val="tx1"/>
                </a:solidFill>
                <a:effectLst/>
              </a:rPr>
              <a:t>КАРТОГРАФИЯЛЫҚ </a:t>
            </a:r>
            <a:r>
              <a:rPr lang="ru-RU" dirty="0">
                <a:solidFill>
                  <a:schemeClr val="tx1"/>
                </a:solidFill>
                <a:effectLst/>
              </a:rPr>
              <a:t>ТОПОНИМИКА</a:t>
            </a:r>
            <a:br>
              <a:rPr lang="ru-RU" dirty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95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fontScale="92500" lnSpcReduction="10000"/>
          </a:bodyPr>
          <a:lstStyle/>
          <a:p>
            <a:pPr marL="3175" indent="539750" algn="just">
              <a:buNone/>
            </a:pPr>
            <a:endParaRPr lang="ru-RU" b="1" i="1" dirty="0" smtClean="0"/>
          </a:p>
          <a:p>
            <a:pPr marL="3175" indent="539750" algn="just">
              <a:buNone/>
            </a:pPr>
            <a:r>
              <a:rPr lang="ru-RU" b="1" i="1" dirty="0" err="1" smtClean="0"/>
              <a:t>Топонимдер</a:t>
            </a:r>
            <a:r>
              <a:rPr lang="ru-RU" b="1" i="1" dirty="0" smtClean="0"/>
              <a:t> </a:t>
            </a:r>
            <a:r>
              <a:rPr lang="ru-RU" dirty="0" smtClean="0"/>
              <a:t>-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обьектілердің</a:t>
            </a:r>
            <a:r>
              <a:rPr lang="ru-RU" dirty="0"/>
              <a:t>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 smtClean="0"/>
              <a:t>меншік</a:t>
            </a:r>
            <a:r>
              <a:rPr lang="ru-RU" dirty="0" smtClean="0"/>
              <a:t> </a:t>
            </a:r>
            <a:r>
              <a:rPr lang="ru-RU" dirty="0" err="1"/>
              <a:t>атауы</a:t>
            </a:r>
            <a:r>
              <a:rPr lang="ru-RU" dirty="0"/>
              <a:t>.</a:t>
            </a:r>
          </a:p>
          <a:p>
            <a:pPr marL="3175" indent="539750" algn="just">
              <a:buNone/>
            </a:pPr>
            <a:r>
              <a:rPr lang="ru-RU" b="1" i="1" dirty="0" err="1"/>
              <a:t>Картографиялық</a:t>
            </a:r>
            <a:r>
              <a:rPr lang="ru-RU" b="1" i="1" dirty="0"/>
              <a:t> </a:t>
            </a:r>
            <a:r>
              <a:rPr lang="ru-RU" b="1" i="1" dirty="0" smtClean="0"/>
              <a:t>топонимика </a:t>
            </a:r>
            <a:r>
              <a:rPr lang="ru-RU" dirty="0" smtClean="0"/>
              <a:t>- топонимика </a:t>
            </a:r>
            <a:r>
              <a:rPr lang="ru-RU" dirty="0"/>
              <a:t>мен </a:t>
            </a:r>
            <a:r>
              <a:rPr lang="ru-RU" dirty="0" err="1"/>
              <a:t>картографияның</a:t>
            </a:r>
            <a:r>
              <a:rPr lang="ru-RU" dirty="0"/>
              <a:t> </a:t>
            </a:r>
            <a:r>
              <a:rPr lang="ru-RU" dirty="0" err="1"/>
              <a:t>құрамдас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картадағы</a:t>
            </a:r>
            <a:r>
              <a:rPr lang="ru-RU" dirty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обьектілердің</a:t>
            </a:r>
            <a:r>
              <a:rPr lang="ru-RU" dirty="0"/>
              <a:t> </a:t>
            </a:r>
            <a:r>
              <a:rPr lang="ru-RU" dirty="0" err="1"/>
              <a:t>атаулары</a:t>
            </a:r>
            <a:endParaRPr lang="ru-RU" dirty="0"/>
          </a:p>
          <a:p>
            <a:pPr marL="3175" indent="539750" algn="just">
              <a:buNone/>
            </a:pP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 smtClean="0"/>
              <a:t>елді-мекеннің</a:t>
            </a:r>
            <a:r>
              <a:rPr lang="ru-RU" dirty="0" smtClean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атауы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сараптамасы</a:t>
            </a:r>
            <a:r>
              <a:rPr lang="ru-RU" dirty="0"/>
              <a:t>, </a:t>
            </a:r>
            <a:r>
              <a:rPr lang="ru-RU" dirty="0" err="1"/>
              <a:t>жүйелендіру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стандарттау</a:t>
            </a:r>
            <a:r>
              <a:rPr lang="ru-RU" dirty="0"/>
              <a:t>, </a:t>
            </a:r>
            <a:r>
              <a:rPr lang="ru-RU" dirty="0" err="1"/>
              <a:t>нормативтерді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картадағы</a:t>
            </a:r>
            <a:r>
              <a:rPr lang="ru-RU" dirty="0"/>
              <a:t> </a:t>
            </a:r>
            <a:r>
              <a:rPr lang="ru-RU" dirty="0" err="1"/>
              <a:t>жазылу</a:t>
            </a:r>
            <a:r>
              <a:rPr lang="ru-RU" dirty="0"/>
              <a:t> </a:t>
            </a:r>
            <a:r>
              <a:rPr lang="ru-RU" dirty="0" err="1"/>
              <a:t>ережелері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709160"/>
          </a:xfrm>
        </p:spPr>
        <p:txBody>
          <a:bodyPr/>
          <a:lstStyle/>
          <a:p>
            <a:pPr marL="3175" indent="539750" algn="just">
              <a:buNone/>
            </a:pPr>
            <a:r>
              <a:rPr lang="ru-RU" dirty="0" err="1"/>
              <a:t>Георгафиялық</a:t>
            </a:r>
            <a:r>
              <a:rPr lang="ru-RU" dirty="0"/>
              <a:t> </a:t>
            </a:r>
            <a:r>
              <a:rPr lang="ru-RU" dirty="0" err="1"/>
              <a:t>атаулардың</a:t>
            </a:r>
            <a:r>
              <a:rPr lang="ru-RU" dirty="0"/>
              <a:t> </a:t>
            </a:r>
            <a:r>
              <a:rPr lang="ru-RU" dirty="0" err="1"/>
              <a:t>таңдауы</a:t>
            </a:r>
            <a:r>
              <a:rPr lang="ru-RU" dirty="0"/>
              <a:t> </a:t>
            </a:r>
            <a:r>
              <a:rPr lang="ru-RU" dirty="0" err="1"/>
              <a:t>мына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,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обьектінің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атауы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тілде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ресми</a:t>
            </a:r>
            <a:r>
              <a:rPr lang="ru-RU" dirty="0"/>
              <a:t> </a:t>
            </a:r>
            <a:r>
              <a:rPr lang="ru-RU" dirty="0" err="1"/>
              <a:t>сапада</a:t>
            </a:r>
            <a:r>
              <a:rPr lang="ru-RU" dirty="0"/>
              <a:t> </a:t>
            </a:r>
            <a:r>
              <a:rPr lang="ru-RU" dirty="0" err="1"/>
              <a:t>қабылдануы</a:t>
            </a:r>
            <a:r>
              <a:rPr lang="ru-RU" dirty="0"/>
              <a:t>.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Бельгияда</a:t>
            </a:r>
            <a:r>
              <a:rPr lang="ru-RU" dirty="0"/>
              <a:t>,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атаулар</a:t>
            </a:r>
            <a:r>
              <a:rPr lang="ru-RU" dirty="0"/>
              <a:t> француз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фламандық</a:t>
            </a:r>
            <a:r>
              <a:rPr lang="ru-RU" dirty="0" smtClean="0"/>
              <a:t> </a:t>
            </a:r>
            <a:r>
              <a:rPr lang="ru-RU" dirty="0" err="1"/>
              <a:t>түрлерде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 smtClean="0"/>
              <a:t>Швейцарияда</a:t>
            </a:r>
            <a:r>
              <a:rPr lang="ru-RU" dirty="0" smtClean="0"/>
              <a:t>, </a:t>
            </a:r>
            <a:r>
              <a:rPr lang="ru-RU" dirty="0" err="1"/>
              <a:t>атаулар</a:t>
            </a:r>
            <a:r>
              <a:rPr lang="ru-RU" dirty="0"/>
              <a:t> </a:t>
            </a:r>
            <a:r>
              <a:rPr lang="ru-RU" dirty="0" err="1"/>
              <a:t>паралельді</a:t>
            </a:r>
            <a:r>
              <a:rPr lang="ru-RU" dirty="0"/>
              <a:t> </a:t>
            </a:r>
            <a:r>
              <a:rPr lang="ru-RU" dirty="0" err="1" smtClean="0"/>
              <a:t>неміс</a:t>
            </a:r>
            <a:r>
              <a:rPr lang="ru-RU" dirty="0" smtClean="0"/>
              <a:t>, </a:t>
            </a:r>
            <a:r>
              <a:rPr lang="ru-RU" dirty="0"/>
              <a:t>француз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итальян</a:t>
            </a:r>
            <a:r>
              <a:rPr lang="ru-RU" dirty="0"/>
              <a:t> </a:t>
            </a:r>
            <a:r>
              <a:rPr lang="ru-RU" dirty="0" err="1"/>
              <a:t>тілдерде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3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 fontScale="85000" lnSpcReduction="20000"/>
          </a:bodyPr>
          <a:lstStyle/>
          <a:p>
            <a:pPr marL="0" indent="542925" algn="just">
              <a:buNone/>
            </a:pPr>
            <a:r>
              <a:rPr lang="ru-RU" dirty="0" err="1"/>
              <a:t>Ресейде</a:t>
            </a:r>
            <a:r>
              <a:rPr lang="ru-RU" dirty="0"/>
              <a:t> </a:t>
            </a:r>
            <a:r>
              <a:rPr lang="ru-RU" dirty="0" err="1"/>
              <a:t>сондай</a:t>
            </a:r>
            <a:r>
              <a:rPr lang="ru-RU" dirty="0"/>
              <a:t> </a:t>
            </a:r>
            <a:r>
              <a:rPr lang="ru-RU" dirty="0" err="1"/>
              <a:t>атаулардың</a:t>
            </a:r>
            <a:r>
              <a:rPr lang="ru-RU" dirty="0"/>
              <a:t> </a:t>
            </a:r>
            <a:r>
              <a:rPr lang="ru-RU" dirty="0" err="1"/>
              <a:t>паралельді</a:t>
            </a:r>
            <a:r>
              <a:rPr lang="ru-RU" dirty="0"/>
              <a:t> </a:t>
            </a:r>
            <a:r>
              <a:rPr lang="ru-RU" dirty="0" err="1"/>
              <a:t>қолдануын</a:t>
            </a:r>
            <a:r>
              <a:rPr lang="ru-RU" dirty="0"/>
              <a:t> </a:t>
            </a:r>
            <a:r>
              <a:rPr lang="ru-RU" dirty="0" err="1"/>
              <a:t>кездестіруге</a:t>
            </a:r>
            <a:r>
              <a:rPr lang="ru-RU" dirty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/>
              <a:t>Татария </a:t>
            </a:r>
            <a:r>
              <a:rPr lang="ru-RU" dirty="0" err="1"/>
              <a:t>және</a:t>
            </a:r>
            <a:r>
              <a:rPr lang="ru-RU" dirty="0"/>
              <a:t> Татарстан </a:t>
            </a:r>
            <a:r>
              <a:rPr lang="ru-RU" dirty="0" err="1" smtClean="0"/>
              <a:t>сияқты</a:t>
            </a:r>
            <a:r>
              <a:rPr lang="ru-RU" dirty="0" smtClean="0"/>
              <a:t>, </a:t>
            </a:r>
            <a:r>
              <a:rPr lang="ru-RU" dirty="0"/>
              <a:t>Башкортостан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Башқұртстан</a:t>
            </a:r>
            <a:r>
              <a:rPr lang="ru-RU" dirty="0" smtClean="0"/>
              <a:t>, </a:t>
            </a:r>
            <a:r>
              <a:rPr lang="ru-RU" dirty="0"/>
              <a:t>Якутия </a:t>
            </a:r>
            <a:r>
              <a:rPr lang="ru-RU" dirty="0" err="1"/>
              <a:t>және</a:t>
            </a:r>
            <a:r>
              <a:rPr lang="ru-RU" dirty="0"/>
              <a:t> Саха </a:t>
            </a:r>
            <a:r>
              <a:rPr lang="ru-RU" dirty="0" err="1" smtClean="0"/>
              <a:t>республикасы</a:t>
            </a:r>
            <a:r>
              <a:rPr lang="ru-RU" dirty="0" smtClean="0"/>
              <a:t>, </a:t>
            </a:r>
            <a:r>
              <a:rPr lang="ru-RU" dirty="0" err="1"/>
              <a:t>Ақ</a:t>
            </a:r>
            <a:r>
              <a:rPr lang="ru-RU" dirty="0"/>
              <a:t> </a:t>
            </a:r>
            <a:r>
              <a:rPr lang="ru-RU" dirty="0" err="1"/>
              <a:t>өзен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Акитиль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. </a:t>
            </a:r>
          </a:p>
          <a:p>
            <a:pPr marL="0" indent="542925" algn="just">
              <a:buNone/>
            </a:pPr>
            <a:r>
              <a:rPr lang="ru-RU" dirty="0" err="1" smtClean="0"/>
              <a:t>Үлкен</a:t>
            </a:r>
            <a:r>
              <a:rPr lang="ru-RU" dirty="0" smtClean="0"/>
              <a:t> </a:t>
            </a:r>
            <a:r>
              <a:rPr lang="ru-RU" dirty="0" err="1"/>
              <a:t>қиындық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</a:t>
            </a:r>
            <a:r>
              <a:rPr lang="ru-RU" dirty="0" err="1"/>
              <a:t>мына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err="1" smtClean="0"/>
              <a:t>көрінеді</a:t>
            </a:r>
            <a:r>
              <a:rPr lang="ru-RU" dirty="0" smtClean="0"/>
              <a:t>,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обьект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мемлекеттерге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 smtClean="0"/>
              <a:t>Мысалы</a:t>
            </a:r>
            <a:r>
              <a:rPr lang="ru-RU" dirty="0"/>
              <a:t>:</a:t>
            </a:r>
            <a:r>
              <a:rPr lang="ru-RU" dirty="0" smtClean="0"/>
              <a:t> </a:t>
            </a:r>
            <a:r>
              <a:rPr lang="ru-RU" dirty="0" err="1"/>
              <a:t>Германиядағы</a:t>
            </a:r>
            <a:r>
              <a:rPr lang="ru-RU" dirty="0"/>
              <a:t> Дунай </a:t>
            </a:r>
            <a:r>
              <a:rPr lang="ru-RU" dirty="0" err="1"/>
              <a:t>өзені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Австрияның</a:t>
            </a:r>
            <a:r>
              <a:rPr lang="ru-RU" dirty="0"/>
              <a:t> </a:t>
            </a:r>
            <a:r>
              <a:rPr lang="ru-RU" dirty="0" err="1" smtClean="0"/>
              <a:t>Донау</a:t>
            </a:r>
            <a:r>
              <a:rPr lang="ru-RU" dirty="0" smtClean="0"/>
              <a:t>, </a:t>
            </a:r>
            <a:r>
              <a:rPr lang="ru-RU" dirty="0" err="1"/>
              <a:t>Венгрияда</a:t>
            </a:r>
            <a:r>
              <a:rPr lang="ru-RU" dirty="0"/>
              <a:t> - </a:t>
            </a:r>
            <a:r>
              <a:rPr lang="ru-RU" dirty="0" err="1"/>
              <a:t>Дуна</a:t>
            </a:r>
            <a:r>
              <a:rPr lang="ru-RU" dirty="0"/>
              <a:t>, </a:t>
            </a:r>
            <a:r>
              <a:rPr lang="ru-RU" dirty="0" err="1"/>
              <a:t>Румынияда</a:t>
            </a:r>
            <a:r>
              <a:rPr lang="ru-RU" dirty="0"/>
              <a:t> - </a:t>
            </a:r>
            <a:r>
              <a:rPr lang="ru-RU" dirty="0" err="1"/>
              <a:t>Дунэря</a:t>
            </a:r>
            <a:r>
              <a:rPr lang="ru-RU" dirty="0"/>
              <a:t>, </a:t>
            </a:r>
            <a:r>
              <a:rPr lang="ru-RU" dirty="0" err="1"/>
              <a:t>Болгарияда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Югославияда</a:t>
            </a:r>
            <a:r>
              <a:rPr lang="ru-RU" dirty="0" smtClean="0"/>
              <a:t> - </a:t>
            </a:r>
            <a:r>
              <a:rPr lang="ru-RU" dirty="0" err="1"/>
              <a:t>Дунав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Даулы</a:t>
            </a:r>
            <a:r>
              <a:rPr lang="ru-RU" dirty="0"/>
              <a:t> </a:t>
            </a:r>
            <a:r>
              <a:rPr lang="ru-RU" dirty="0" err="1"/>
              <a:t>аумақтардың</a:t>
            </a:r>
            <a:r>
              <a:rPr lang="ru-RU" dirty="0"/>
              <a:t> </a:t>
            </a:r>
            <a:r>
              <a:rPr lang="ru-RU" dirty="0" err="1" smtClean="0"/>
              <a:t>бірі</a:t>
            </a:r>
            <a:r>
              <a:rPr lang="ru-RU" dirty="0" smtClean="0"/>
              <a:t>, </a:t>
            </a:r>
            <a:r>
              <a:rPr lang="ru-RU" dirty="0" err="1"/>
              <a:t>ағылшынша</a:t>
            </a:r>
            <a:r>
              <a:rPr lang="ru-RU" dirty="0"/>
              <a:t> </a:t>
            </a:r>
            <a:r>
              <a:rPr lang="ru-RU" dirty="0" err="1"/>
              <a:t>Фолкленд</a:t>
            </a:r>
            <a:r>
              <a:rPr lang="ru-RU" dirty="0"/>
              <a:t> </a:t>
            </a:r>
            <a:r>
              <a:rPr lang="ru-RU" dirty="0" err="1"/>
              <a:t>аралдары</a:t>
            </a:r>
            <a:r>
              <a:rPr lang="ru-RU" dirty="0"/>
              <a:t> , </a:t>
            </a:r>
            <a:r>
              <a:rPr lang="ru-RU" dirty="0" err="1"/>
              <a:t>Аргентинада</a:t>
            </a:r>
            <a:r>
              <a:rPr lang="ru-RU" dirty="0"/>
              <a:t> Мальвин </a:t>
            </a:r>
            <a:r>
              <a:rPr lang="ru-RU" dirty="0" err="1"/>
              <a:t>аралдары</a:t>
            </a:r>
            <a:r>
              <a:rPr lang="ru-RU" dirty="0"/>
              <a:t> </a:t>
            </a:r>
            <a:r>
              <a:rPr lang="ru-RU" dirty="0" err="1"/>
              <a:t>атын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жүретін</a:t>
            </a:r>
            <a:r>
              <a:rPr lang="ru-RU" dirty="0"/>
              <a:t> </a:t>
            </a:r>
            <a:r>
              <a:rPr lang="ru-RU" dirty="0" err="1"/>
              <a:t>аралдар</a:t>
            </a:r>
            <a:r>
              <a:rPr lang="ru-RU" dirty="0"/>
              <a:t> </a:t>
            </a:r>
            <a:r>
              <a:rPr lang="ru-RU" dirty="0" err="1"/>
              <a:t>картада</a:t>
            </a:r>
            <a:r>
              <a:rPr lang="ru-RU" dirty="0"/>
              <a:t> </a:t>
            </a:r>
            <a:r>
              <a:rPr lang="ru-RU" dirty="0" err="1"/>
              <a:t>саяси</a:t>
            </a:r>
            <a:r>
              <a:rPr lang="ru-RU" dirty="0"/>
              <a:t> </a:t>
            </a:r>
            <a:r>
              <a:rPr lang="ru-RU" dirty="0" err="1" smtClean="0"/>
              <a:t>проблемалар</a:t>
            </a:r>
            <a:r>
              <a:rPr lang="ru-RU" dirty="0" smtClean="0"/>
              <a:t> </a:t>
            </a:r>
            <a:r>
              <a:rPr lang="ru-RU" dirty="0" err="1" smtClean="0"/>
              <a:t>тұдырады</a:t>
            </a:r>
            <a:r>
              <a:rPr lang="ru-RU" dirty="0" smtClean="0"/>
              <a:t> </a:t>
            </a:r>
            <a:r>
              <a:rPr lang="ru-RU" dirty="0"/>
              <a:t>. </a:t>
            </a:r>
            <a:r>
              <a:rPr lang="ru-RU" dirty="0" err="1"/>
              <a:t>Жапон</a:t>
            </a:r>
            <a:r>
              <a:rPr lang="ru-RU" dirty="0"/>
              <a:t> </a:t>
            </a:r>
            <a:r>
              <a:rPr lang="ru-RU" dirty="0" err="1"/>
              <a:t>теңізі</a:t>
            </a:r>
            <a:r>
              <a:rPr lang="ru-RU" dirty="0"/>
              <a:t> </a:t>
            </a:r>
            <a:r>
              <a:rPr lang="ru-RU" dirty="0" err="1"/>
              <a:t>кәрістер</a:t>
            </a:r>
            <a:r>
              <a:rPr lang="ru-RU" dirty="0"/>
              <a:t> </a:t>
            </a:r>
            <a:r>
              <a:rPr lang="ru-RU" dirty="0" err="1"/>
              <a:t>карталарда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- </a:t>
            </a:r>
            <a:r>
              <a:rPr lang="ru-RU" dirty="0" err="1"/>
              <a:t>Кәріс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1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lnSpcReduction="10000"/>
          </a:bodyPr>
          <a:lstStyle/>
          <a:p>
            <a:pPr marL="3175" indent="539750" algn="just">
              <a:buNone/>
            </a:pP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топонимикалық</a:t>
            </a:r>
            <a:r>
              <a:rPr lang="ru-RU" dirty="0"/>
              <a:t> </a:t>
            </a:r>
            <a:r>
              <a:rPr lang="ru-RU" dirty="0" err="1"/>
              <a:t>атауларды</a:t>
            </a:r>
            <a:r>
              <a:rPr lang="ru-RU" dirty="0"/>
              <a:t> </a:t>
            </a:r>
            <a:r>
              <a:rPr lang="ru-RU" dirty="0" err="1"/>
              <a:t>нормалауда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 - </a:t>
            </a:r>
            <a:r>
              <a:rPr lang="ru-RU" dirty="0" err="1"/>
              <a:t>жігер</a:t>
            </a:r>
            <a:r>
              <a:rPr lang="ru-RU" dirty="0"/>
              <a:t> </a:t>
            </a:r>
            <a:r>
              <a:rPr lang="ru-RU" dirty="0" err="1"/>
              <a:t>кетеді</a:t>
            </a:r>
            <a:r>
              <a:rPr lang="ru-RU" dirty="0" smtClean="0"/>
              <a:t>, </a:t>
            </a:r>
            <a:r>
              <a:rPr lang="ru-RU" dirty="0" err="1" smtClean="0"/>
              <a:t>шет</a:t>
            </a:r>
            <a:r>
              <a:rPr lang="ru-RU" dirty="0" smtClean="0"/>
              <a:t> </a:t>
            </a:r>
            <a:r>
              <a:rPr lang="ru-RU" dirty="0" err="1"/>
              <a:t>тілдік</a:t>
            </a:r>
            <a:r>
              <a:rPr lang="ru-RU" dirty="0"/>
              <a:t> </a:t>
            </a:r>
            <a:r>
              <a:rPr lang="ru-RU" dirty="0" err="1"/>
              <a:t>атаулардың</a:t>
            </a:r>
            <a:r>
              <a:rPr lang="ru-RU" dirty="0"/>
              <a:t> </a:t>
            </a:r>
            <a:r>
              <a:rPr lang="ru-RU" dirty="0" err="1"/>
              <a:t>берілуінде</a:t>
            </a:r>
            <a:r>
              <a:rPr lang="ru-RU" dirty="0"/>
              <a:t> </a:t>
            </a:r>
            <a:r>
              <a:rPr lang="ru-RU" dirty="0" err="1"/>
              <a:t>ереже</a:t>
            </a:r>
            <a:r>
              <a:rPr lang="ru-RU" dirty="0"/>
              <a:t> </a:t>
            </a:r>
            <a:r>
              <a:rPr lang="ru-RU" dirty="0" err="1"/>
              <a:t>құрылады</a:t>
            </a:r>
            <a:r>
              <a:rPr lang="ru-RU" dirty="0" smtClean="0"/>
              <a:t>, </a:t>
            </a:r>
            <a:r>
              <a:rPr lang="ru-RU" dirty="0" err="1" smtClean="0"/>
              <a:t>әсіресе</a:t>
            </a:r>
            <a:r>
              <a:rPr lang="ru-RU" dirty="0" smtClean="0"/>
              <a:t> </a:t>
            </a:r>
            <a:r>
              <a:rPr lang="ru-RU" dirty="0" err="1"/>
              <a:t>тілдік</a:t>
            </a:r>
            <a:r>
              <a:rPr lang="ru-RU" dirty="0"/>
              <a:t> </a:t>
            </a:r>
            <a:r>
              <a:rPr lang="ru-RU" dirty="0" err="1"/>
              <a:t>жағынан</a:t>
            </a:r>
            <a:r>
              <a:rPr lang="ru-RU" dirty="0"/>
              <a:t>, </a:t>
            </a:r>
            <a:r>
              <a:rPr lang="ru-RU" dirty="0" err="1"/>
              <a:t>карталарда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атауларды</a:t>
            </a:r>
            <a:r>
              <a:rPr lang="ru-RU" dirty="0"/>
              <a:t> </a:t>
            </a:r>
            <a:r>
              <a:rPr lang="ru-RU" dirty="0" err="1"/>
              <a:t>жазудың</a:t>
            </a:r>
            <a:r>
              <a:rPr lang="ru-RU" dirty="0"/>
              <a:t> </a:t>
            </a:r>
            <a:r>
              <a:rPr lang="ru-RU" dirty="0" err="1"/>
              <a:t>ережесін</a:t>
            </a:r>
            <a:r>
              <a:rPr lang="ru-RU" dirty="0"/>
              <a:t> </a:t>
            </a:r>
            <a:r>
              <a:rPr lang="ru-RU" dirty="0" err="1"/>
              <a:t>кірістіреді</a:t>
            </a:r>
            <a:r>
              <a:rPr lang="ru-RU" dirty="0" smtClean="0"/>
              <a:t>.</a:t>
            </a:r>
          </a:p>
          <a:p>
            <a:pPr marL="3175" indent="539750" algn="just">
              <a:buNone/>
            </a:pP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нормалау</a:t>
            </a:r>
            <a:r>
              <a:rPr lang="ru-RU" dirty="0"/>
              <a:t> </a:t>
            </a:r>
            <a:r>
              <a:rPr lang="ru-RU" dirty="0" err="1"/>
              <a:t>топонимодер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 smtClean="0"/>
              <a:t>өзекті</a:t>
            </a:r>
            <a:r>
              <a:rPr lang="ru-RU" dirty="0" smtClean="0"/>
              <a:t>,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Антарктидаға</a:t>
            </a:r>
            <a:r>
              <a:rPr lang="ru-RU" dirty="0"/>
              <a:t> </a:t>
            </a:r>
            <a:r>
              <a:rPr lang="ru-RU" dirty="0" err="1"/>
              <a:t>георгафиялық</a:t>
            </a:r>
            <a:r>
              <a:rPr lang="ru-RU" dirty="0"/>
              <a:t> </a:t>
            </a:r>
            <a:r>
              <a:rPr lang="ru-RU" dirty="0" err="1" smtClean="0"/>
              <a:t>объектілердің</a:t>
            </a:r>
            <a:r>
              <a:rPr lang="ru-RU" dirty="0" smtClean="0"/>
              <a:t> </a:t>
            </a:r>
            <a:r>
              <a:rPr lang="ru-RU" dirty="0" err="1" smtClean="0"/>
              <a:t>атаулары</a:t>
            </a:r>
            <a:r>
              <a:rPr lang="ru-RU" dirty="0" smtClean="0"/>
              <a:t> </a:t>
            </a:r>
            <a:r>
              <a:rPr lang="ru-RU" dirty="0" err="1" smtClean="0"/>
              <a:t>берілуінде</a:t>
            </a:r>
            <a:r>
              <a:rPr lang="ru-RU" dirty="0" smtClean="0"/>
              <a:t>, </a:t>
            </a:r>
            <a:r>
              <a:rPr lang="ru-RU" dirty="0" err="1"/>
              <a:t>дүниежүзілік</a:t>
            </a:r>
            <a:r>
              <a:rPr lang="ru-RU" dirty="0"/>
              <a:t> </a:t>
            </a:r>
            <a:r>
              <a:rPr lang="ru-RU" dirty="0" err="1" smtClean="0"/>
              <a:t>мұхитта</a:t>
            </a:r>
            <a:r>
              <a:rPr lang="ru-RU" dirty="0" smtClean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 smtClean="0"/>
              <a:t>планеталарда</a:t>
            </a:r>
            <a:r>
              <a:rPr lang="ru-RU" dirty="0" smtClean="0"/>
              <a:t> </a:t>
            </a:r>
            <a:r>
              <a:rPr lang="ru-RU" dirty="0" err="1" smtClean="0"/>
              <a:t>қолданды</a:t>
            </a:r>
            <a:r>
              <a:rPr lang="ru-RU" dirty="0" smtClean="0"/>
              <a:t>.</a:t>
            </a:r>
          </a:p>
          <a:p>
            <a:pPr marL="3175" indent="53975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1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tx1"/>
                </a:solidFill>
                <a:effectLst/>
              </a:rPr>
              <a:t>Шет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тілдік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атаулардың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берілу</a:t>
            </a:r>
            <a:r>
              <a:rPr lang="ru-RU" sz="2800" dirty="0">
                <a:solidFill>
                  <a:schemeClr val="tx1"/>
                </a:solidFill>
                <a:effectLst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</a:rPr>
              <a:t>түрлері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175" indent="539750" algn="just">
              <a:buNone/>
            </a:pPr>
            <a:r>
              <a:rPr lang="ru-RU" sz="2400" b="1" i="1" dirty="0" err="1"/>
              <a:t>Жергілікті</a:t>
            </a:r>
            <a:r>
              <a:rPr lang="ru-RU" sz="2400" b="1" i="1" dirty="0"/>
              <a:t> </a:t>
            </a:r>
            <a:r>
              <a:rPr lang="ru-RU" sz="2400" b="1" i="1" dirty="0" err="1"/>
              <a:t>ресми</a:t>
            </a:r>
            <a:r>
              <a:rPr lang="ru-RU" sz="2400" b="1" i="1" dirty="0"/>
              <a:t> </a:t>
            </a:r>
            <a:r>
              <a:rPr lang="ru-RU" sz="2400" b="1" i="1" dirty="0" err="1"/>
              <a:t>түр</a:t>
            </a:r>
            <a:r>
              <a:rPr lang="ru-RU" sz="2400" dirty="0"/>
              <a:t> - </a:t>
            </a:r>
            <a:r>
              <a:rPr lang="ru-RU" sz="2400" dirty="0" err="1"/>
              <a:t>жазуы</a:t>
            </a:r>
            <a:r>
              <a:rPr lang="ru-RU" sz="2400" dirty="0"/>
              <a:t> </a:t>
            </a:r>
            <a:r>
              <a:rPr lang="ru-RU" sz="2400" dirty="0" err="1"/>
              <a:t>елдің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 smtClean="0"/>
              <a:t>тілінде</a:t>
            </a:r>
            <a:r>
              <a:rPr lang="ru-RU" sz="2400" dirty="0" smtClean="0"/>
              <a:t>, </a:t>
            </a:r>
            <a:r>
              <a:rPr lang="ru-RU" sz="2400" dirty="0" err="1"/>
              <a:t>яғни</a:t>
            </a:r>
            <a:r>
              <a:rPr lang="ru-RU" sz="2400" dirty="0"/>
              <a:t> осы </a:t>
            </a:r>
            <a:r>
              <a:rPr lang="ru-RU" sz="2400" dirty="0" err="1"/>
              <a:t>объекті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жерде</a:t>
            </a:r>
            <a:r>
              <a:rPr lang="ru-RU" sz="2400" dirty="0"/>
              <a:t>. </a:t>
            </a:r>
            <a:r>
              <a:rPr lang="ru-RU" sz="2400" dirty="0" err="1"/>
              <a:t>Үлгі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en-US" sz="2400" dirty="0" err="1"/>
              <a:t>Sverige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ru-RU" sz="2400" dirty="0" smtClean="0"/>
              <a:t>Швеция </a:t>
            </a:r>
            <a:r>
              <a:rPr lang="ru-RU" sz="2400" dirty="0"/>
              <a:t>)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България</a:t>
            </a:r>
            <a:r>
              <a:rPr lang="ru-RU" sz="2400" dirty="0"/>
              <a:t> </a:t>
            </a:r>
            <a:r>
              <a:rPr lang="ru-RU" sz="2400" dirty="0" smtClean="0"/>
              <a:t>(Болгария) </a:t>
            </a:r>
            <a:r>
              <a:rPr lang="ru-RU" sz="2400" dirty="0" err="1"/>
              <a:t>айтуға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түр</a:t>
            </a:r>
            <a:r>
              <a:rPr lang="ru-RU" sz="2400" dirty="0"/>
              <a:t> </a:t>
            </a:r>
            <a:r>
              <a:rPr lang="ru-RU" sz="2400" dirty="0" err="1"/>
              <a:t>нағыз</a:t>
            </a:r>
            <a:r>
              <a:rPr lang="ru-RU" sz="2400" dirty="0"/>
              <a:t> </a:t>
            </a:r>
            <a:r>
              <a:rPr lang="ru-RU" sz="2400" dirty="0" err="1"/>
              <a:t>ресми</a:t>
            </a:r>
            <a:r>
              <a:rPr lang="ru-RU" sz="2400" dirty="0"/>
              <a:t> </a:t>
            </a:r>
            <a:r>
              <a:rPr lang="ru-RU" sz="2400" dirty="0" err="1"/>
              <a:t>жазуды</a:t>
            </a:r>
            <a:r>
              <a:rPr lang="ru-RU" sz="2400" dirty="0"/>
              <a:t> </a:t>
            </a:r>
            <a:r>
              <a:rPr lang="ru-RU" sz="2400" dirty="0" err="1" smtClean="0"/>
              <a:t>сақтайды</a:t>
            </a:r>
            <a:r>
              <a:rPr lang="ru-RU" sz="2400" dirty="0" smtClean="0"/>
              <a:t>, </a:t>
            </a:r>
            <a:r>
              <a:rPr lang="ru-RU" sz="2400" dirty="0" err="1"/>
              <a:t>бірақ</a:t>
            </a:r>
            <a:r>
              <a:rPr lang="ru-RU" sz="2400" dirty="0"/>
              <a:t> </a:t>
            </a:r>
            <a:r>
              <a:rPr lang="ru-RU" sz="2400" dirty="0" err="1"/>
              <a:t>топонимнің</a:t>
            </a:r>
            <a:r>
              <a:rPr lang="ru-RU" sz="2400" dirty="0"/>
              <a:t> </a:t>
            </a:r>
            <a:r>
              <a:rPr lang="ru-RU" sz="2400" dirty="0" err="1"/>
              <a:t>дыбыстамасын</a:t>
            </a:r>
            <a:r>
              <a:rPr lang="ru-RU" sz="2400" dirty="0"/>
              <a:t> </a:t>
            </a:r>
            <a:r>
              <a:rPr lang="ru-RU" sz="2400" dirty="0" err="1"/>
              <a:t>ашпайды</a:t>
            </a:r>
            <a:r>
              <a:rPr lang="ru-RU" sz="2400" dirty="0"/>
              <a:t> . </a:t>
            </a:r>
            <a:r>
              <a:rPr lang="ru-RU" sz="2400" dirty="0" err="1"/>
              <a:t>Мысалы</a:t>
            </a:r>
            <a:r>
              <a:rPr lang="ru-RU" sz="2400" dirty="0"/>
              <a:t> </a:t>
            </a:r>
            <a:r>
              <a:rPr lang="ru-RU" sz="2400" dirty="0" err="1"/>
              <a:t>француздар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 smtClean="0"/>
              <a:t>ағылшындар</a:t>
            </a:r>
            <a:r>
              <a:rPr lang="ru-RU" sz="2400" dirty="0" smtClean="0"/>
              <a:t>, </a:t>
            </a:r>
            <a:r>
              <a:rPr lang="ru-RU" sz="2400" dirty="0" err="1"/>
              <a:t>латын</a:t>
            </a:r>
            <a:r>
              <a:rPr lang="ru-RU" sz="2400" dirty="0"/>
              <a:t> </a:t>
            </a:r>
            <a:r>
              <a:rPr lang="ru-RU" sz="2400" dirty="0" err="1"/>
              <a:t>әліпбиін</a:t>
            </a:r>
            <a:r>
              <a:rPr lang="ru-RU" sz="2400" dirty="0"/>
              <a:t> </a:t>
            </a:r>
            <a:r>
              <a:rPr lang="ru-RU" sz="2400" dirty="0" err="1" smtClean="0"/>
              <a:t>пайдаланушылар</a:t>
            </a:r>
            <a:r>
              <a:rPr lang="ru-RU" sz="2400" dirty="0" smtClean="0"/>
              <a:t>, </a:t>
            </a:r>
            <a:r>
              <a:rPr lang="ru-RU" sz="2400" dirty="0"/>
              <a:t>Швеция </a:t>
            </a:r>
            <a:r>
              <a:rPr lang="ru-RU" sz="2400" dirty="0" err="1"/>
              <a:t>аты</a:t>
            </a:r>
            <a:r>
              <a:rPr lang="ru-RU" sz="2400" dirty="0"/>
              <a:t> </a:t>
            </a:r>
            <a:r>
              <a:rPr lang="ru-RU" sz="2400" dirty="0" smtClean="0"/>
              <a:t>«</a:t>
            </a:r>
            <a:r>
              <a:rPr lang="ru-RU" sz="2400" dirty="0" err="1" smtClean="0"/>
              <a:t>Сверье</a:t>
            </a:r>
            <a:r>
              <a:rPr lang="ru-RU" sz="2400" dirty="0" smtClean="0"/>
              <a:t>» </a:t>
            </a:r>
            <a:r>
              <a:rPr lang="ru-RU" sz="2400" dirty="0" err="1"/>
              <a:t>деген</a:t>
            </a:r>
            <a:r>
              <a:rPr lang="ru-RU" sz="2400" dirty="0"/>
              <a:t> </a:t>
            </a:r>
            <a:r>
              <a:rPr lang="ru-RU" sz="2400" dirty="0" err="1"/>
              <a:t>дыбыс</a:t>
            </a:r>
            <a:r>
              <a:rPr lang="ru-RU" sz="2400" dirty="0"/>
              <a:t> </a:t>
            </a:r>
            <a:r>
              <a:rPr lang="ru-RU" sz="2400" dirty="0" err="1"/>
              <a:t>шығарады</a:t>
            </a:r>
            <a:r>
              <a:rPr lang="ru-RU" sz="2400" dirty="0"/>
              <a:t>, ал </a:t>
            </a:r>
            <a:r>
              <a:rPr lang="ru-RU" sz="2400" dirty="0" err="1"/>
              <a:t>болгарлық</a:t>
            </a:r>
            <a:r>
              <a:rPr lang="ru-RU" sz="2400" dirty="0"/>
              <a:t> </a:t>
            </a:r>
            <a:r>
              <a:rPr lang="ru-RU" sz="2400" dirty="0" err="1"/>
              <a:t>орыс</a:t>
            </a:r>
            <a:r>
              <a:rPr lang="ru-RU" sz="2400" dirty="0"/>
              <a:t> </a:t>
            </a:r>
            <a:r>
              <a:rPr lang="ru-RU" sz="2400" dirty="0" err="1"/>
              <a:t>оқырмандары</a:t>
            </a:r>
            <a:r>
              <a:rPr lang="ru-RU" sz="2400" dirty="0"/>
              <a:t> </a:t>
            </a:r>
            <a:r>
              <a:rPr lang="ru-RU" sz="2400" dirty="0" smtClean="0"/>
              <a:t>«ъ» </a:t>
            </a:r>
            <a:r>
              <a:rPr lang="ru-RU" sz="2400" dirty="0" err="1"/>
              <a:t>айтуда</a:t>
            </a:r>
            <a:r>
              <a:rPr lang="ru-RU" sz="2400" dirty="0"/>
              <a:t> </a:t>
            </a:r>
            <a:r>
              <a:rPr lang="ru-RU" sz="2400" dirty="0" err="1"/>
              <a:t>қиналуын</a:t>
            </a:r>
            <a:r>
              <a:rPr lang="ru-RU" sz="2400" dirty="0"/>
              <a:t> </a:t>
            </a:r>
            <a:r>
              <a:rPr lang="ru-RU" sz="2400" dirty="0" err="1"/>
              <a:t>білмеуіде</a:t>
            </a:r>
            <a:r>
              <a:rPr lang="ru-RU" sz="2400" dirty="0"/>
              <a:t> </a:t>
            </a:r>
            <a:r>
              <a:rPr lang="ru-RU" sz="2400" dirty="0" err="1" smtClean="0"/>
              <a:t>мүмкін</a:t>
            </a:r>
            <a:r>
              <a:rPr lang="ru-RU" sz="2400" dirty="0" smtClean="0"/>
              <a:t>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6127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/>
          </a:bodyPr>
          <a:lstStyle/>
          <a:p>
            <a:pPr marL="3175" indent="539750" algn="just">
              <a:buNone/>
            </a:pPr>
            <a:endParaRPr lang="ru-RU" b="1" i="1" dirty="0" smtClean="0"/>
          </a:p>
          <a:p>
            <a:pPr marL="3175" indent="539750" algn="just">
              <a:buNone/>
            </a:pPr>
            <a:r>
              <a:rPr lang="ru-RU" b="1" i="1" dirty="0" err="1" smtClean="0"/>
              <a:t>Фонетикалық</a:t>
            </a:r>
            <a:r>
              <a:rPr lang="ru-RU" b="1" i="1" dirty="0" smtClean="0"/>
              <a:t> </a:t>
            </a:r>
            <a:r>
              <a:rPr lang="ru-RU" b="1" i="1" dirty="0" err="1" smtClean="0"/>
              <a:t>түр</a:t>
            </a:r>
            <a:r>
              <a:rPr lang="ru-RU" b="1" i="1" dirty="0" smtClean="0"/>
              <a:t> </a:t>
            </a:r>
            <a:r>
              <a:rPr lang="ru-RU" dirty="0" smtClean="0"/>
              <a:t>-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тіл</a:t>
            </a:r>
            <a:r>
              <a:rPr lang="ru-RU" dirty="0"/>
              <a:t> </a:t>
            </a:r>
            <a:r>
              <a:rPr lang="ru-RU" dirty="0" err="1"/>
              <a:t>әліпбиінің</a:t>
            </a:r>
            <a:r>
              <a:rPr lang="ru-RU" dirty="0"/>
              <a:t> </a:t>
            </a:r>
            <a:r>
              <a:rPr lang="ru-RU" dirty="0" err="1"/>
              <a:t>әріптерімен</a:t>
            </a:r>
            <a:r>
              <a:rPr lang="ru-RU" dirty="0"/>
              <a:t> </a:t>
            </a:r>
            <a:r>
              <a:rPr lang="ru-RU" dirty="0" err="1"/>
              <a:t>тапсырылған</a:t>
            </a:r>
            <a:r>
              <a:rPr lang="ru-RU" dirty="0"/>
              <a:t> </a:t>
            </a:r>
            <a:r>
              <a:rPr lang="ru-RU" dirty="0" err="1"/>
              <a:t>дыбыстау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айту</a:t>
            </a:r>
            <a:r>
              <a:rPr lang="ru-RU" dirty="0" smtClean="0"/>
              <a:t>) </a:t>
            </a:r>
            <a:r>
              <a:rPr lang="ru-RU" dirty="0" err="1"/>
              <a:t>атын</a:t>
            </a:r>
            <a:r>
              <a:rPr lang="ru-RU" dirty="0"/>
              <a:t> </a:t>
            </a:r>
            <a:r>
              <a:rPr lang="ru-RU" dirty="0" err="1"/>
              <a:t>шығарады</a:t>
            </a:r>
            <a:r>
              <a:rPr lang="ru-RU" dirty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: </a:t>
            </a:r>
            <a:r>
              <a:rPr lang="ru-RU" dirty="0" err="1"/>
              <a:t>орыстардың</a:t>
            </a:r>
            <a:r>
              <a:rPr lang="ru-RU" dirty="0"/>
              <a:t> </a:t>
            </a:r>
            <a:r>
              <a:rPr lang="ru-RU" dirty="0" err="1"/>
              <a:t>карталарында</a:t>
            </a:r>
            <a:r>
              <a:rPr lang="ru-RU" dirty="0"/>
              <a:t> </a:t>
            </a:r>
            <a:r>
              <a:rPr lang="ru-RU" dirty="0" err="1" smtClean="0"/>
              <a:t>қытай</a:t>
            </a:r>
            <a:r>
              <a:rPr lang="ru-RU" dirty="0" smtClean="0"/>
              <a:t>, </a:t>
            </a:r>
            <a:r>
              <a:rPr lang="ru-RU" dirty="0" err="1" smtClean="0"/>
              <a:t>жапон</a:t>
            </a:r>
            <a:r>
              <a:rPr lang="ru-RU" dirty="0" smtClean="0"/>
              <a:t>, </a:t>
            </a:r>
            <a:r>
              <a:rPr lang="ru-RU" dirty="0"/>
              <a:t>араб </a:t>
            </a:r>
            <a:r>
              <a:rPr lang="ru-RU" dirty="0" err="1"/>
              <a:t>топонимдерін</a:t>
            </a:r>
            <a:r>
              <a:rPr lang="ru-RU" dirty="0"/>
              <a:t> </a:t>
            </a:r>
            <a:r>
              <a:rPr lang="ru-RU" dirty="0" err="1"/>
              <a:t>айтуда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қиындықтар</a:t>
            </a:r>
            <a:r>
              <a:rPr lang="ru-RU" dirty="0"/>
              <a:t> </a:t>
            </a:r>
            <a:r>
              <a:rPr lang="ru-RU" dirty="0" err="1"/>
              <a:t>көрінеді</a:t>
            </a:r>
            <a:r>
              <a:rPr lang="ru-RU" dirty="0"/>
              <a:t>.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европалық</a:t>
            </a:r>
            <a:r>
              <a:rPr lang="ru-RU" dirty="0"/>
              <a:t> </a:t>
            </a:r>
            <a:r>
              <a:rPr lang="ru-RU" dirty="0" err="1"/>
              <a:t>тілдерде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кейбір</a:t>
            </a:r>
            <a:r>
              <a:rPr lang="ru-RU" dirty="0" smtClean="0"/>
              <a:t> </a:t>
            </a:r>
            <a:r>
              <a:rPr lang="ru-RU" dirty="0" err="1"/>
              <a:t>әріптердің</a:t>
            </a:r>
            <a:r>
              <a:rPr lang="ru-RU" dirty="0"/>
              <a:t> </a:t>
            </a:r>
            <a:r>
              <a:rPr lang="ru-RU" dirty="0" err="1"/>
              <a:t>үйлестірулері</a:t>
            </a:r>
            <a:r>
              <a:rPr lang="ru-RU" dirty="0"/>
              <a:t> </a:t>
            </a:r>
            <a:r>
              <a:rPr lang="ru-RU" dirty="0" err="1"/>
              <a:t>топонимдердің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алдында</a:t>
            </a:r>
            <a:r>
              <a:rPr lang="ru-RU" dirty="0"/>
              <a:t> </a:t>
            </a:r>
            <a:r>
              <a:rPr lang="ru-RU" dirty="0" err="1"/>
              <a:t>болсада</a:t>
            </a:r>
            <a:r>
              <a:rPr lang="ru-RU" dirty="0"/>
              <a:t> </a:t>
            </a:r>
            <a:r>
              <a:rPr lang="ru-RU" dirty="0" err="1"/>
              <a:t>түрліше</a:t>
            </a:r>
            <a:r>
              <a:rPr lang="ru-RU" dirty="0"/>
              <a:t> </a:t>
            </a:r>
            <a:r>
              <a:rPr lang="ru-RU" dirty="0" err="1"/>
              <a:t>дыбыс</a:t>
            </a:r>
            <a:r>
              <a:rPr lang="ru-RU" dirty="0"/>
              <a:t> </a:t>
            </a:r>
            <a:r>
              <a:rPr lang="ru-RU" dirty="0" err="1"/>
              <a:t>шығарады</a:t>
            </a:r>
            <a:r>
              <a:rPr lang="ru-RU" dirty="0" smtClean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0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 lnSpcReduction="10000"/>
          </a:bodyPr>
          <a:lstStyle/>
          <a:p>
            <a:pPr marL="3175" indent="539750" algn="just">
              <a:buNone/>
            </a:pPr>
            <a:endParaRPr lang="ru-RU" b="1" i="1" dirty="0" smtClean="0"/>
          </a:p>
          <a:p>
            <a:pPr marL="3175" indent="539750" algn="just">
              <a:buNone/>
            </a:pPr>
            <a:r>
              <a:rPr lang="ru-RU" b="1" i="1" dirty="0" smtClean="0"/>
              <a:t>Транслитерация</a:t>
            </a:r>
            <a:r>
              <a:rPr lang="ru-RU" dirty="0"/>
              <a:t> - </a:t>
            </a:r>
            <a:r>
              <a:rPr lang="ru-RU" dirty="0" err="1"/>
              <a:t>әріптің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алфавиттен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алфавитке</a:t>
            </a:r>
            <a:r>
              <a:rPr lang="ru-RU" dirty="0"/>
              <a:t> </a:t>
            </a:r>
            <a:r>
              <a:rPr lang="ru-RU" dirty="0" err="1"/>
              <a:t>атын</a:t>
            </a:r>
            <a:r>
              <a:rPr lang="ru-RU" dirty="0"/>
              <a:t> </a:t>
            </a:r>
            <a:r>
              <a:rPr lang="ru-RU" dirty="0" err="1" smtClean="0"/>
              <a:t>айтпай</a:t>
            </a:r>
            <a:r>
              <a:rPr lang="ru-RU" dirty="0" smtClean="0"/>
              <a:t> - </a:t>
            </a:r>
            <a:r>
              <a:rPr lang="ru-RU" dirty="0" err="1"/>
              <a:t>ақ</a:t>
            </a:r>
            <a:r>
              <a:rPr lang="ru-RU" dirty="0"/>
              <a:t> </a:t>
            </a:r>
            <a:r>
              <a:rPr lang="ru-RU" dirty="0" err="1"/>
              <a:t>көшуі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түрге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жүгіне</a:t>
            </a:r>
            <a:r>
              <a:rPr lang="ru-RU" dirty="0"/>
              <a:t> </a:t>
            </a:r>
            <a:r>
              <a:rPr lang="ru-RU" dirty="0" err="1"/>
              <a:t>бермейді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, </a:t>
            </a:r>
            <a:r>
              <a:rPr lang="ru-RU" dirty="0" err="1"/>
              <a:t>топонимнің</a:t>
            </a:r>
            <a:r>
              <a:rPr lang="ru-RU" dirty="0"/>
              <a:t> </a:t>
            </a:r>
            <a:r>
              <a:rPr lang="ru-RU" dirty="0" err="1"/>
              <a:t>нағыз</a:t>
            </a:r>
            <a:r>
              <a:rPr lang="ru-RU" dirty="0"/>
              <a:t> </a:t>
            </a:r>
            <a:r>
              <a:rPr lang="ru-RU" dirty="0" err="1"/>
              <a:t>дыбысталуы</a:t>
            </a:r>
            <a:r>
              <a:rPr lang="ru-RU" dirty="0"/>
              <a:t> </a:t>
            </a:r>
            <a:r>
              <a:rPr lang="ru-RU" dirty="0" err="1"/>
              <a:t>белгісіз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.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жағдайлар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,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/>
              <a:t>Гренландиядағы</a:t>
            </a:r>
            <a:r>
              <a:rPr lang="ru-RU" dirty="0"/>
              <a:t> </a:t>
            </a:r>
            <a:r>
              <a:rPr lang="ru-RU" dirty="0" err="1"/>
              <a:t>эскимостық</a:t>
            </a:r>
            <a:r>
              <a:rPr lang="ru-RU" dirty="0"/>
              <a:t> </a:t>
            </a:r>
            <a:r>
              <a:rPr lang="ru-RU" dirty="0" err="1"/>
              <a:t>аттардың</a:t>
            </a:r>
            <a:r>
              <a:rPr lang="ru-RU" dirty="0"/>
              <a:t> </a:t>
            </a:r>
            <a:r>
              <a:rPr lang="ru-RU" dirty="0" err="1"/>
              <a:t>даниялықтардың</a:t>
            </a:r>
            <a:r>
              <a:rPr lang="ru-RU" dirty="0"/>
              <a:t> </a:t>
            </a:r>
            <a:r>
              <a:rPr lang="ru-RU" dirty="0" err="1"/>
              <a:t>картасына</a:t>
            </a:r>
            <a:r>
              <a:rPr lang="ru-RU" dirty="0"/>
              <a:t> </a:t>
            </a:r>
            <a:r>
              <a:rPr lang="ru-RU" dirty="0" err="1"/>
              <a:t>берілуінде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Австралиядағы</a:t>
            </a:r>
            <a:r>
              <a:rPr lang="ru-RU" dirty="0"/>
              <a:t> </a:t>
            </a:r>
            <a:r>
              <a:rPr lang="ru-RU" dirty="0" err="1"/>
              <a:t>байырғы</a:t>
            </a:r>
            <a:r>
              <a:rPr lang="ru-RU" dirty="0"/>
              <a:t> </a:t>
            </a:r>
            <a:r>
              <a:rPr lang="ru-RU" dirty="0" err="1"/>
              <a:t>аттардың</a:t>
            </a:r>
            <a:r>
              <a:rPr lang="ru-RU" dirty="0"/>
              <a:t> </a:t>
            </a:r>
            <a:r>
              <a:rPr lang="ru-RU" dirty="0" err="1"/>
              <a:t>ағылшын</a:t>
            </a:r>
            <a:r>
              <a:rPr lang="ru-RU" dirty="0"/>
              <a:t> </a:t>
            </a:r>
            <a:r>
              <a:rPr lang="ru-RU" dirty="0" err="1" smtClean="0"/>
              <a:t>карталарына</a:t>
            </a:r>
            <a:r>
              <a:rPr lang="ru-RU" dirty="0"/>
              <a:t> </a:t>
            </a:r>
            <a:r>
              <a:rPr lang="ru-RU" dirty="0" err="1" smtClean="0"/>
              <a:t>берілуінде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40"/>
          </a:xfrm>
        </p:spPr>
        <p:txBody>
          <a:bodyPr>
            <a:normAutofit/>
          </a:bodyPr>
          <a:lstStyle/>
          <a:p>
            <a:pPr marL="3175" indent="539750" algn="just">
              <a:buNone/>
            </a:pPr>
            <a:endParaRPr lang="ru-RU" b="1" i="1" dirty="0" smtClean="0"/>
          </a:p>
          <a:p>
            <a:pPr marL="3175" indent="539750" algn="just">
              <a:buNone/>
            </a:pPr>
            <a:endParaRPr lang="ru-RU" b="1" i="1" dirty="0"/>
          </a:p>
          <a:p>
            <a:pPr marL="3175" indent="539750" algn="just">
              <a:buNone/>
            </a:pPr>
            <a:r>
              <a:rPr lang="ru-RU" b="1" i="1" dirty="0" err="1" smtClean="0"/>
              <a:t>Дәстүрлі</a:t>
            </a:r>
            <a:r>
              <a:rPr lang="ru-RU" b="1" i="1" dirty="0" smtClean="0"/>
              <a:t> </a:t>
            </a:r>
            <a:r>
              <a:rPr lang="ru-RU" b="1" i="1" dirty="0" err="1"/>
              <a:t>түр</a:t>
            </a:r>
            <a:r>
              <a:rPr lang="ru-RU" dirty="0"/>
              <a:t> - </a:t>
            </a:r>
            <a:r>
              <a:rPr lang="ru-RU" dirty="0" err="1"/>
              <a:t>жазылуында</a:t>
            </a:r>
            <a:r>
              <a:rPr lang="ru-RU" dirty="0"/>
              <a:t> </a:t>
            </a:r>
            <a:r>
              <a:rPr lang="ru-RU" dirty="0" err="1"/>
              <a:t>түпнұсқадан</a:t>
            </a:r>
            <a:r>
              <a:rPr lang="ru-RU" dirty="0"/>
              <a:t> </a:t>
            </a:r>
            <a:r>
              <a:rPr lang="ru-RU" dirty="0" err="1"/>
              <a:t>айырмашылығы</a:t>
            </a:r>
            <a:r>
              <a:rPr lang="ru-RU" dirty="0"/>
              <a:t> бар, </a:t>
            </a:r>
            <a:r>
              <a:rPr lang="ru-RU" dirty="0" err="1"/>
              <a:t>бірақ</a:t>
            </a:r>
            <a:r>
              <a:rPr lang="ru-RU" dirty="0"/>
              <a:t> осы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 smtClean="0"/>
              <a:t>сөйлеуінде</a:t>
            </a:r>
            <a:r>
              <a:rPr lang="ru-RU" dirty="0" smtClean="0"/>
              <a:t> </a:t>
            </a:r>
            <a:r>
              <a:rPr lang="ru-RU" dirty="0" err="1"/>
              <a:t>әлдеқашан</a:t>
            </a:r>
            <a:r>
              <a:rPr lang="ru-RU" dirty="0"/>
              <a:t> </a:t>
            </a:r>
            <a:r>
              <a:rPr lang="ru-RU" dirty="0" err="1"/>
              <a:t>тамыр</a:t>
            </a:r>
            <a:r>
              <a:rPr lang="ru-RU" dirty="0"/>
              <a:t> </a:t>
            </a:r>
            <a:r>
              <a:rPr lang="ru-RU" dirty="0" err="1"/>
              <a:t>жайған</a:t>
            </a:r>
            <a:r>
              <a:rPr lang="ru-RU" dirty="0"/>
              <a:t>.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топонимикасы</a:t>
            </a:r>
            <a:r>
              <a:rPr lang="ru-RU" dirty="0"/>
              <a:t> </a:t>
            </a:r>
            <a:r>
              <a:rPr lang="ru-RU" dirty="0" err="1"/>
              <a:t>мынадай</a:t>
            </a:r>
            <a:r>
              <a:rPr lang="ru-RU" dirty="0"/>
              <a:t> </a:t>
            </a:r>
            <a:r>
              <a:rPr lang="ru-RU" dirty="0" err="1"/>
              <a:t>үлгілерді</a:t>
            </a:r>
            <a:r>
              <a:rPr lang="ru-RU" dirty="0"/>
              <a:t> </a:t>
            </a:r>
            <a:r>
              <a:rPr lang="ru-RU" dirty="0" err="1" smtClean="0"/>
              <a:t>Францияның</a:t>
            </a:r>
            <a:r>
              <a:rPr lang="ru-RU" dirty="0" smtClean="0"/>
              <a:t> </a:t>
            </a:r>
            <a:r>
              <a:rPr lang="ru-RU" dirty="0"/>
              <a:t>бас </a:t>
            </a:r>
            <a:r>
              <a:rPr lang="ru-RU" dirty="0" err="1"/>
              <a:t>астанасы</a:t>
            </a:r>
            <a:r>
              <a:rPr lang="ru-RU" dirty="0"/>
              <a:t> Пари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тілінде</a:t>
            </a:r>
            <a:r>
              <a:rPr lang="ru-RU" dirty="0"/>
              <a:t> Париж </a:t>
            </a:r>
            <a:r>
              <a:rPr lang="ru-RU" dirty="0" err="1"/>
              <a:t>болды</a:t>
            </a:r>
            <a:r>
              <a:rPr lang="ru-RU" dirty="0"/>
              <a:t>, </a:t>
            </a:r>
            <a:r>
              <a:rPr lang="ru-RU" dirty="0" err="1"/>
              <a:t>итальян</a:t>
            </a:r>
            <a:r>
              <a:rPr lang="ru-RU" dirty="0"/>
              <a:t> </a:t>
            </a:r>
            <a:r>
              <a:rPr lang="ru-RU" dirty="0" err="1"/>
              <a:t>қаласы</a:t>
            </a:r>
            <a:r>
              <a:rPr lang="ru-RU" dirty="0"/>
              <a:t> Наполи - </a:t>
            </a:r>
            <a:r>
              <a:rPr lang="ru-RU" dirty="0" smtClean="0"/>
              <a:t>Неаполь, </a:t>
            </a:r>
            <a:r>
              <a:rPr lang="ru-RU" dirty="0"/>
              <a:t>ал </a:t>
            </a:r>
            <a:r>
              <a:rPr lang="ru-RU" dirty="0" err="1"/>
              <a:t>Темс</a:t>
            </a:r>
            <a:r>
              <a:rPr lang="ru-RU" dirty="0"/>
              <a:t> </a:t>
            </a:r>
            <a:r>
              <a:rPr lang="ru-RU" dirty="0" err="1"/>
              <a:t>ағылшын</a:t>
            </a:r>
            <a:r>
              <a:rPr lang="ru-RU" dirty="0"/>
              <a:t> </a:t>
            </a:r>
            <a:r>
              <a:rPr lang="ru-RU" dirty="0" err="1"/>
              <a:t>өзені</a:t>
            </a:r>
            <a:r>
              <a:rPr lang="ru-RU" dirty="0"/>
              <a:t> – Темза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атқа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9487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709160"/>
          </a:xfrm>
        </p:spPr>
        <p:txBody>
          <a:bodyPr/>
          <a:lstStyle/>
          <a:p>
            <a:pPr marL="3175" indent="539750" algn="just">
              <a:buNone/>
            </a:pPr>
            <a:endParaRPr lang="ru-RU" b="1" i="1" dirty="0" smtClean="0"/>
          </a:p>
          <a:p>
            <a:pPr marL="3175" indent="539750" algn="just">
              <a:buNone/>
            </a:pPr>
            <a:endParaRPr lang="ru-RU" b="1" i="1" dirty="0"/>
          </a:p>
          <a:p>
            <a:pPr marL="3175" indent="539750" algn="just">
              <a:buNone/>
            </a:pPr>
            <a:r>
              <a:rPr lang="ru-RU" b="1" i="1" dirty="0" err="1" smtClean="0"/>
              <a:t>Аудармалы</a:t>
            </a:r>
            <a:r>
              <a:rPr lang="ru-RU" b="1" i="1" dirty="0" smtClean="0"/>
              <a:t> </a:t>
            </a:r>
            <a:r>
              <a:rPr lang="ru-RU" b="1" i="1" dirty="0" err="1"/>
              <a:t>түр</a:t>
            </a:r>
            <a:r>
              <a:rPr lang="ru-RU" dirty="0"/>
              <a:t> – </a:t>
            </a:r>
            <a:r>
              <a:rPr lang="ru-RU" dirty="0" err="1"/>
              <a:t>атаудың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тілден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тілге</a:t>
            </a:r>
            <a:r>
              <a:rPr lang="ru-RU" dirty="0"/>
              <a:t> </a:t>
            </a:r>
            <a:r>
              <a:rPr lang="ru-RU" dirty="0" err="1"/>
              <a:t>мағынасымен</a:t>
            </a:r>
            <a:r>
              <a:rPr lang="ru-RU" dirty="0"/>
              <a:t> </a:t>
            </a:r>
            <a:r>
              <a:rPr lang="ru-RU" dirty="0" err="1" smtClean="0"/>
              <a:t>берілуі</a:t>
            </a:r>
            <a:r>
              <a:rPr lang="ru-RU" dirty="0" smtClean="0"/>
              <a:t>.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дәстүр</a:t>
            </a:r>
            <a:r>
              <a:rPr lang="ru-RU" dirty="0"/>
              <a:t> </a:t>
            </a:r>
            <a:r>
              <a:rPr lang="ru-RU" dirty="0" err="1"/>
              <a:t>орнатқан</a:t>
            </a:r>
            <a:r>
              <a:rPr lang="ru-RU" dirty="0"/>
              <a:t> </a:t>
            </a:r>
            <a:r>
              <a:rPr lang="ru-RU" dirty="0" err="1"/>
              <a:t>елдерге</a:t>
            </a:r>
            <a:r>
              <a:rPr lang="ru-RU" dirty="0"/>
              <a:t> </a:t>
            </a:r>
            <a:r>
              <a:rPr lang="ru-RU" dirty="0" err="1" smtClean="0"/>
              <a:t>қатысты</a:t>
            </a:r>
            <a:r>
              <a:rPr lang="ru-RU" dirty="0" smtClean="0"/>
              <a:t>, </a:t>
            </a:r>
            <a:r>
              <a:rPr lang="ru-RU" dirty="0" err="1" smtClean="0"/>
              <a:t>мысалы</a:t>
            </a:r>
            <a:r>
              <a:rPr lang="ru-RU" dirty="0" smtClean="0"/>
              <a:t> </a:t>
            </a:r>
            <a:r>
              <a:rPr lang="ru-RU" dirty="0" err="1"/>
              <a:t>Піл</a:t>
            </a:r>
            <a:r>
              <a:rPr lang="ru-RU" dirty="0"/>
              <a:t> </a:t>
            </a:r>
            <a:r>
              <a:rPr lang="ru-RU" dirty="0" err="1"/>
              <a:t>сүйегі</a:t>
            </a:r>
            <a:r>
              <a:rPr lang="ru-RU" dirty="0"/>
              <a:t> </a:t>
            </a:r>
            <a:r>
              <a:rPr lang="ru-RU" dirty="0" err="1"/>
              <a:t>жағасы</a:t>
            </a:r>
            <a:r>
              <a:rPr lang="ru-RU" dirty="0"/>
              <a:t>, Добрая Надежда </a:t>
            </a:r>
            <a:r>
              <a:rPr lang="ru-RU" dirty="0" err="1"/>
              <a:t>мүйісі</a:t>
            </a:r>
            <a:r>
              <a:rPr lang="ru-RU" dirty="0"/>
              <a:t>, Скалистые </a:t>
            </a:r>
            <a:r>
              <a:rPr lang="ru-RU" dirty="0" err="1"/>
              <a:t>таулары</a:t>
            </a:r>
            <a:r>
              <a:rPr lang="ru-RU" dirty="0" smtClean="0"/>
              <a:t>, </a:t>
            </a:r>
            <a:r>
              <a:rPr lang="ru-RU" dirty="0" err="1" smtClean="0"/>
              <a:t>Жасыл</a:t>
            </a:r>
            <a:r>
              <a:rPr lang="ru-RU" dirty="0" smtClean="0"/>
              <a:t> </a:t>
            </a:r>
            <a:r>
              <a:rPr lang="ru-RU" dirty="0" err="1"/>
              <a:t>мүйіс</a:t>
            </a:r>
            <a:r>
              <a:rPr lang="ru-RU" dirty="0"/>
              <a:t> </a:t>
            </a:r>
            <a:r>
              <a:rPr lang="ru-RU" dirty="0" err="1"/>
              <a:t>аралдары</a:t>
            </a:r>
            <a:r>
              <a:rPr lang="ru-RU" dirty="0"/>
              <a:t>, </a:t>
            </a:r>
            <a:r>
              <a:rPr lang="ru-RU" dirty="0" err="1"/>
              <a:t>Отты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,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теңіз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753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75" indent="539750" algn="just">
              <a:buNone/>
            </a:pPr>
            <a:r>
              <a:rPr lang="ru-RU" dirty="0"/>
              <a:t>Топонимика </a:t>
            </a:r>
            <a:r>
              <a:rPr lang="ru-RU" dirty="0" smtClean="0"/>
              <a:t>(</a:t>
            </a:r>
            <a:r>
              <a:rPr lang="ru-RU" dirty="0" err="1" smtClean="0"/>
              <a:t>грекше</a:t>
            </a:r>
            <a:r>
              <a:rPr lang="ru-RU" dirty="0" smtClean="0"/>
              <a:t> </a:t>
            </a:r>
            <a:r>
              <a:rPr lang="ru-RU" dirty="0" err="1"/>
              <a:t>topos</a:t>
            </a:r>
            <a:r>
              <a:rPr lang="ru-RU" dirty="0"/>
              <a:t>- </a:t>
            </a:r>
            <a:r>
              <a:rPr lang="ru-RU" dirty="0" err="1"/>
              <a:t>орын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Noma</a:t>
            </a:r>
            <a:r>
              <a:rPr lang="ru-RU" dirty="0"/>
              <a:t> - </a:t>
            </a:r>
            <a:r>
              <a:rPr lang="ru-RU" dirty="0" err="1" smtClean="0"/>
              <a:t>ат</a:t>
            </a:r>
            <a:r>
              <a:rPr lang="ru-RU" dirty="0" smtClean="0"/>
              <a:t>) </a:t>
            </a:r>
            <a:r>
              <a:rPr lang="ru-RU" dirty="0"/>
              <a:t>-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атауларды</a:t>
            </a:r>
            <a:r>
              <a:rPr lang="ru-RU" dirty="0"/>
              <a:t> </a:t>
            </a:r>
            <a:r>
              <a:rPr lang="ru-RU" dirty="0" err="1"/>
              <a:t>зерттейтін</a:t>
            </a:r>
            <a:r>
              <a:rPr lang="ru-RU" dirty="0"/>
              <a:t> </a:t>
            </a:r>
            <a:r>
              <a:rPr lang="ru-RU" dirty="0" err="1"/>
              <a:t>ғылым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болуын</a:t>
            </a:r>
            <a:r>
              <a:rPr lang="ru-RU" dirty="0"/>
              <a:t>, </a:t>
            </a:r>
            <a:r>
              <a:rPr lang="ru-RU" dirty="0" err="1"/>
              <a:t>мағынасын</a:t>
            </a:r>
            <a:r>
              <a:rPr lang="ru-RU" dirty="0"/>
              <a:t>, </a:t>
            </a:r>
            <a:r>
              <a:rPr lang="ru-RU" dirty="0" err="1"/>
              <a:t>дамуын</a:t>
            </a:r>
            <a:r>
              <a:rPr lang="ru-RU" dirty="0"/>
              <a:t>, </a:t>
            </a:r>
            <a:r>
              <a:rPr lang="ru-RU" dirty="0" err="1"/>
              <a:t>қазігі</a:t>
            </a:r>
            <a:r>
              <a:rPr lang="ru-RU" dirty="0"/>
              <a:t> </a:t>
            </a:r>
            <a:r>
              <a:rPr lang="ru-RU" dirty="0" err="1"/>
              <a:t>жағдайын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белгілеуді</a:t>
            </a:r>
            <a:r>
              <a:rPr lang="ru-RU" dirty="0"/>
              <a:t> </a:t>
            </a:r>
            <a:r>
              <a:rPr lang="ru-RU" dirty="0" err="1"/>
              <a:t>зерттейді</a:t>
            </a:r>
            <a:r>
              <a:rPr lang="ru-RU" dirty="0"/>
              <a:t>. Топонимика география, </a:t>
            </a:r>
            <a:r>
              <a:rPr lang="ru-RU" dirty="0" err="1"/>
              <a:t>тарих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лингвистика </a:t>
            </a:r>
            <a:r>
              <a:rPr lang="ru-RU" dirty="0" err="1"/>
              <a:t>ғылымдармен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. </a:t>
            </a:r>
            <a:endParaRPr lang="ru-RU" dirty="0" smtClean="0"/>
          </a:p>
          <a:p>
            <a:pPr marL="3175" indent="539750" algn="just">
              <a:buNone/>
            </a:pPr>
            <a:r>
              <a:rPr lang="ru-RU" dirty="0" smtClean="0"/>
              <a:t>Топонимия </a:t>
            </a:r>
            <a:r>
              <a:rPr lang="ru-RU" dirty="0"/>
              <a:t>- </a:t>
            </a:r>
            <a:r>
              <a:rPr lang="ru-RU" dirty="0" err="1"/>
              <a:t>қандай</a:t>
            </a:r>
            <a:r>
              <a:rPr lang="ru-RU" dirty="0"/>
              <a:t> </a:t>
            </a:r>
            <a:r>
              <a:rPr lang="ru-RU" dirty="0" err="1"/>
              <a:t>болмасын</a:t>
            </a:r>
            <a:r>
              <a:rPr lang="ru-RU" dirty="0"/>
              <a:t> </a:t>
            </a:r>
            <a:r>
              <a:rPr lang="ru-RU" dirty="0" err="1"/>
              <a:t>аумақ</a:t>
            </a:r>
            <a:r>
              <a:rPr lang="ru-RU" dirty="0"/>
              <a:t> </a:t>
            </a:r>
            <a:r>
              <a:rPr lang="ru-RU" dirty="0" err="1"/>
              <a:t>атауларының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0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92688"/>
          </a:xfrm>
        </p:spPr>
        <p:txBody>
          <a:bodyPr>
            <a:normAutofit fontScale="77500" lnSpcReduction="20000"/>
          </a:bodyPr>
          <a:lstStyle/>
          <a:p>
            <a:pPr marL="3175" indent="539750">
              <a:buNone/>
            </a:pPr>
            <a:r>
              <a:rPr lang="ru-RU" dirty="0"/>
              <a:t>Топонимика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түрге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 smtClean="0"/>
              <a:t>:</a:t>
            </a:r>
          </a:p>
          <a:p>
            <a:pPr marL="3175" indent="539750" algn="just">
              <a:buNone/>
            </a:pPr>
            <a:r>
              <a:rPr lang="ru-RU" dirty="0" err="1"/>
              <a:t>Ойконимдер</a:t>
            </a:r>
            <a:r>
              <a:rPr lang="ru-RU" dirty="0"/>
              <a:t> –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мекендердің</a:t>
            </a:r>
            <a:r>
              <a:rPr lang="ru-RU" dirty="0"/>
              <a:t> </a:t>
            </a:r>
            <a:r>
              <a:rPr lang="ru-RU" dirty="0" err="1"/>
              <a:t>атаулары</a:t>
            </a:r>
            <a:r>
              <a:rPr lang="ru-RU" dirty="0"/>
              <a:t> ( гр. </a:t>
            </a:r>
            <a:r>
              <a:rPr lang="ru-RU" dirty="0" err="1"/>
              <a:t>oikos</a:t>
            </a:r>
            <a:r>
              <a:rPr lang="ru-RU" dirty="0"/>
              <a:t> - </a:t>
            </a:r>
            <a:r>
              <a:rPr lang="ru-RU" dirty="0" err="1"/>
              <a:t>пәтер-үй</a:t>
            </a:r>
            <a:r>
              <a:rPr lang="ru-RU" dirty="0"/>
              <a:t>, </a:t>
            </a:r>
            <a:r>
              <a:rPr lang="ru-RU" dirty="0" err="1"/>
              <a:t>мекен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Астионимдер</a:t>
            </a:r>
            <a:r>
              <a:rPr lang="ru-RU" dirty="0"/>
              <a:t> - </a:t>
            </a:r>
            <a:r>
              <a:rPr lang="ru-RU" dirty="0" err="1"/>
              <a:t>қалалардың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asty</a:t>
            </a:r>
            <a:r>
              <a:rPr lang="ru-RU" dirty="0"/>
              <a:t> - </a:t>
            </a:r>
            <a:r>
              <a:rPr lang="ru-RU" dirty="0" err="1"/>
              <a:t>қала</a:t>
            </a:r>
            <a:r>
              <a:rPr lang="ru-RU" dirty="0"/>
              <a:t>)</a:t>
            </a:r>
          </a:p>
          <a:p>
            <a:pPr marL="3175" indent="539750" algn="just">
              <a:buNone/>
            </a:pPr>
            <a:r>
              <a:rPr lang="ru-RU" dirty="0" err="1"/>
              <a:t>Гидронимдер</a:t>
            </a:r>
            <a:r>
              <a:rPr lang="ru-RU" dirty="0"/>
              <a:t> - </a:t>
            </a:r>
            <a:r>
              <a:rPr lang="ru-RU" dirty="0" err="1"/>
              <a:t>өзендердің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hydros</a:t>
            </a:r>
            <a:r>
              <a:rPr lang="ru-RU" dirty="0"/>
              <a:t> - су).</a:t>
            </a:r>
          </a:p>
          <a:p>
            <a:pPr marL="3175" indent="539750" algn="just">
              <a:buNone/>
            </a:pPr>
            <a:r>
              <a:rPr lang="ru-RU" dirty="0" err="1"/>
              <a:t>Дримонимдер</a:t>
            </a:r>
            <a:r>
              <a:rPr lang="ru-RU" dirty="0"/>
              <a:t> - </a:t>
            </a:r>
            <a:r>
              <a:rPr lang="ru-RU" dirty="0" err="1"/>
              <a:t>ормандардың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ағаш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Оронимдер</a:t>
            </a:r>
            <a:r>
              <a:rPr lang="ru-RU" dirty="0"/>
              <a:t> - </a:t>
            </a:r>
            <a:r>
              <a:rPr lang="ru-RU" dirty="0" err="1"/>
              <a:t>таулардың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oros</a:t>
            </a:r>
            <a:r>
              <a:rPr lang="ru-RU" dirty="0"/>
              <a:t> - тау).</a:t>
            </a:r>
          </a:p>
          <a:p>
            <a:pPr marL="3175" indent="539750" algn="just">
              <a:buNone/>
            </a:pPr>
            <a:r>
              <a:rPr lang="ru-RU" dirty="0" err="1"/>
              <a:t>Урбанонимдер</a:t>
            </a:r>
            <a:r>
              <a:rPr lang="ru-RU" dirty="0"/>
              <a:t> –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ішіндегі</a:t>
            </a:r>
            <a:r>
              <a:rPr lang="ru-RU" dirty="0"/>
              <a:t> </a:t>
            </a:r>
            <a:r>
              <a:rPr lang="ru-RU" dirty="0" err="1"/>
              <a:t>нысандардың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</a:t>
            </a:r>
            <a:r>
              <a:rPr lang="ru-RU" dirty="0" err="1"/>
              <a:t>Urbanus</a:t>
            </a:r>
            <a:r>
              <a:rPr lang="ru-RU" dirty="0"/>
              <a:t> - </a:t>
            </a:r>
            <a:r>
              <a:rPr lang="ru-RU" dirty="0" err="1"/>
              <a:t>қалалық</a:t>
            </a:r>
            <a:r>
              <a:rPr lang="ru-RU" dirty="0"/>
              <a:t> ).</a:t>
            </a:r>
          </a:p>
          <a:p>
            <a:pPr marL="3175" indent="539750" algn="just">
              <a:buNone/>
            </a:pPr>
            <a:r>
              <a:rPr lang="ru-RU" dirty="0" err="1"/>
              <a:t>Годонимдер</a:t>
            </a:r>
            <a:r>
              <a:rPr lang="ru-RU" dirty="0"/>
              <a:t> - </a:t>
            </a:r>
            <a:r>
              <a:rPr lang="ru-RU" dirty="0" err="1"/>
              <a:t>көшелердің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hodos</a:t>
            </a:r>
            <a:r>
              <a:rPr lang="ru-RU" dirty="0"/>
              <a:t> - </a:t>
            </a:r>
            <a:r>
              <a:rPr lang="ru-RU" dirty="0" err="1"/>
              <a:t>жол</a:t>
            </a:r>
            <a:r>
              <a:rPr lang="ru-RU" dirty="0"/>
              <a:t>, </a:t>
            </a:r>
            <a:r>
              <a:rPr lang="ru-RU" dirty="0" err="1"/>
              <a:t>көше</a:t>
            </a:r>
            <a:r>
              <a:rPr lang="ru-RU" dirty="0"/>
              <a:t>, </a:t>
            </a:r>
            <a:r>
              <a:rPr lang="ru-RU" dirty="0" err="1"/>
              <a:t>арна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Агоронимдер</a:t>
            </a:r>
            <a:r>
              <a:rPr lang="ru-RU" dirty="0"/>
              <a:t> - </a:t>
            </a:r>
            <a:r>
              <a:rPr lang="ru-RU" dirty="0" err="1"/>
              <a:t>аудандардың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 гр. </a:t>
            </a:r>
            <a:r>
              <a:rPr lang="ru-RU" dirty="0" err="1"/>
              <a:t>agora</a:t>
            </a:r>
            <a:r>
              <a:rPr lang="ru-RU" dirty="0"/>
              <a:t> - </a:t>
            </a:r>
            <a:r>
              <a:rPr lang="ru-RU" dirty="0" err="1"/>
              <a:t>аудан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Дромонимдер</a:t>
            </a:r>
            <a:r>
              <a:rPr lang="ru-RU" dirty="0"/>
              <a:t> - </a:t>
            </a:r>
            <a:r>
              <a:rPr lang="ru-RU" dirty="0" err="1"/>
              <a:t>хабарлау</a:t>
            </a:r>
            <a:r>
              <a:rPr lang="ru-RU" dirty="0"/>
              <a:t> </a:t>
            </a:r>
            <a:r>
              <a:rPr lang="ru-RU" dirty="0" err="1"/>
              <a:t>жолдарының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dromos</a:t>
            </a:r>
            <a:r>
              <a:rPr lang="ru-RU" dirty="0"/>
              <a:t> - </a:t>
            </a:r>
            <a:r>
              <a:rPr lang="ru-RU" dirty="0" err="1"/>
              <a:t>қозғалыс</a:t>
            </a:r>
            <a:r>
              <a:rPr lang="ru-RU" dirty="0"/>
              <a:t>, </a:t>
            </a:r>
            <a:r>
              <a:rPr lang="ru-RU" dirty="0" err="1"/>
              <a:t>жол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Макротопонимдер</a:t>
            </a:r>
            <a:r>
              <a:rPr lang="ru-RU" dirty="0"/>
              <a:t> –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аумақты</a:t>
            </a:r>
            <a:r>
              <a:rPr lang="ru-RU" dirty="0"/>
              <a:t> </a:t>
            </a:r>
            <a:r>
              <a:rPr lang="ru-RU" dirty="0" err="1"/>
              <a:t>елсіз</a:t>
            </a:r>
            <a:r>
              <a:rPr lang="ru-RU" dirty="0"/>
              <a:t> </a:t>
            </a:r>
            <a:r>
              <a:rPr lang="ru-RU" dirty="0" err="1"/>
              <a:t>мекендердегі</a:t>
            </a:r>
            <a:r>
              <a:rPr lang="ru-RU" dirty="0"/>
              <a:t> </a:t>
            </a:r>
            <a:r>
              <a:rPr lang="ru-RU" dirty="0" err="1"/>
              <a:t>нысандардың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makros</a:t>
            </a:r>
            <a:r>
              <a:rPr lang="ru-RU" dirty="0"/>
              <a:t> - </a:t>
            </a:r>
            <a:r>
              <a:rPr lang="ru-RU" dirty="0" err="1"/>
              <a:t>үлкен</a:t>
            </a:r>
            <a:r>
              <a:rPr lang="ru-RU" dirty="0"/>
              <a:t>).</a:t>
            </a:r>
          </a:p>
          <a:p>
            <a:pPr marL="3175" indent="539750" algn="just">
              <a:buNone/>
            </a:pPr>
            <a:r>
              <a:rPr lang="ru-RU" dirty="0" err="1"/>
              <a:t>Микротопонимдер</a:t>
            </a:r>
            <a:r>
              <a:rPr lang="ru-RU" dirty="0"/>
              <a:t> - </a:t>
            </a:r>
            <a:r>
              <a:rPr lang="ru-RU" dirty="0" err="1"/>
              <a:t>кішкене</a:t>
            </a:r>
            <a:r>
              <a:rPr lang="ru-RU" dirty="0"/>
              <a:t> </a:t>
            </a:r>
            <a:r>
              <a:rPr lang="ru-RU" dirty="0" err="1"/>
              <a:t>аумақты</a:t>
            </a:r>
            <a:r>
              <a:rPr lang="ru-RU" dirty="0"/>
              <a:t> </a:t>
            </a:r>
            <a:r>
              <a:rPr lang="ru-RU" dirty="0" err="1"/>
              <a:t>елсіз</a:t>
            </a:r>
            <a:r>
              <a:rPr lang="ru-RU" dirty="0"/>
              <a:t> </a:t>
            </a:r>
            <a:r>
              <a:rPr lang="ru-RU" dirty="0" err="1"/>
              <a:t>мекендердегі</a:t>
            </a:r>
            <a:r>
              <a:rPr lang="ru-RU" dirty="0"/>
              <a:t> </a:t>
            </a:r>
            <a:r>
              <a:rPr lang="ru-RU" dirty="0" err="1"/>
              <a:t>нысандардың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mikros</a:t>
            </a:r>
            <a:r>
              <a:rPr lang="ru-RU" dirty="0"/>
              <a:t> - аз).</a:t>
            </a:r>
          </a:p>
          <a:p>
            <a:pPr marL="3175" indent="539750" algn="just">
              <a:buNone/>
            </a:pPr>
            <a:r>
              <a:rPr lang="ru-RU" dirty="0" err="1"/>
              <a:t>Антропотопонимдер</a:t>
            </a:r>
            <a:r>
              <a:rPr lang="ru-RU" dirty="0"/>
              <a:t> –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қолынан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нысандардың</a:t>
            </a:r>
            <a:r>
              <a:rPr lang="ru-RU" dirty="0"/>
              <a:t> </a:t>
            </a:r>
            <a:r>
              <a:rPr lang="ru-RU" dirty="0" err="1"/>
              <a:t>аттары</a:t>
            </a:r>
            <a:r>
              <a:rPr lang="ru-RU" dirty="0"/>
              <a:t> (гр. </a:t>
            </a:r>
            <a:r>
              <a:rPr lang="ru-RU" dirty="0" err="1"/>
              <a:t>antropos</a:t>
            </a:r>
            <a:r>
              <a:rPr lang="ru-RU" dirty="0"/>
              <a:t> - </a:t>
            </a:r>
            <a:r>
              <a:rPr lang="ru-RU" dirty="0" err="1"/>
              <a:t>адам</a:t>
            </a:r>
            <a:r>
              <a:rPr lang="ru-RU" dirty="0"/>
              <a:t>).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52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37</TotalTime>
  <Words>520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  ДӘРІС 11  КАРТОГРАФИЯЛЫҚ ТОПОНИМИКА </vt:lpstr>
      <vt:lpstr>Презентация PowerPoint</vt:lpstr>
      <vt:lpstr>Презентация PowerPoint</vt:lpstr>
      <vt:lpstr>Презентация PowerPoint</vt:lpstr>
      <vt:lpstr>Презентация PowerPoint</vt:lpstr>
      <vt:lpstr>Шет тілдік атаулардың берілу түрлері.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КАРТОГРАФИЯЛЫҚ ТОПОНИМИКА </dc:title>
  <dc:creator>Анара</dc:creator>
  <cp:lastModifiedBy>Анара</cp:lastModifiedBy>
  <cp:revision>6</cp:revision>
  <dcterms:created xsi:type="dcterms:W3CDTF">2021-04-03T15:31:16Z</dcterms:created>
  <dcterms:modified xsi:type="dcterms:W3CDTF">2022-04-15T05:12:05Z</dcterms:modified>
</cp:coreProperties>
</file>